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20"/>
  </p:notesMasterIdLst>
  <p:handoutMasterIdLst>
    <p:handoutMasterId r:id="rId21"/>
  </p:handoutMasterIdLst>
  <p:sldIdLst>
    <p:sldId id="309" r:id="rId3"/>
    <p:sldId id="383" r:id="rId4"/>
    <p:sldId id="396" r:id="rId5"/>
    <p:sldId id="407" r:id="rId6"/>
    <p:sldId id="408" r:id="rId7"/>
    <p:sldId id="409" r:id="rId8"/>
    <p:sldId id="394" r:id="rId9"/>
    <p:sldId id="401" r:id="rId10"/>
    <p:sldId id="397" r:id="rId11"/>
    <p:sldId id="403" r:id="rId12"/>
    <p:sldId id="405" r:id="rId13"/>
    <p:sldId id="398" r:id="rId14"/>
    <p:sldId id="389" r:id="rId15"/>
    <p:sldId id="390" r:id="rId16"/>
    <p:sldId id="391" r:id="rId17"/>
    <p:sldId id="392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3" autoAdjust="0"/>
    <p:restoredTop sz="97440" autoAdjust="0"/>
  </p:normalViewPr>
  <p:slideViewPr>
    <p:cSldViewPr snapToGrid="0">
      <p:cViewPr>
        <p:scale>
          <a:sx n="100" d="100"/>
          <a:sy n="100" d="100"/>
        </p:scale>
        <p:origin x="96" y="-485"/>
      </p:cViewPr>
      <p:guideLst/>
    </p:cSldViewPr>
  </p:slideViewPr>
  <p:outlineViewPr>
    <p:cViewPr>
      <p:scale>
        <a:sx n="33" d="100"/>
        <a:sy n="33" d="100"/>
      </p:scale>
      <p:origin x="0" y="-67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1675" y="8741157"/>
            <a:ext cx="798584" cy="402843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070259" y="8282370"/>
            <a:ext cx="54288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002044" y="8723215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924931" y="8892424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002044" y="886692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49673" y="8784848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85638" y="8784848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21096" y="8759345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2" y="8765797"/>
            <a:ext cx="720000" cy="164148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03643" y="310337"/>
            <a:ext cx="5450714" cy="3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</a:t>
            </a: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© SCK CEN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- 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of SCK CEN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5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5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35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08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0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6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more photo’s available on imagebank.sckcen.be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8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more photo’s available on imagebank.sckcen.be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more photo’s available on imagebank.sckcen.be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4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1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more photo’s available on imagebank.sckcen.be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00663"/>
            <a:ext cx="2193925" cy="793750"/>
            <a:chOff x="480" y="3339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39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56" y="3530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893" y="3339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1464" y="3464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1665" y="3418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88" y="3752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538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594" y="3750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auto">
            <a:xfrm>
              <a:off x="612" y="3769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 userDrawn="1"/>
          </p:nvSpPr>
          <p:spPr bwMode="auto">
            <a:xfrm>
              <a:off x="664" y="3751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 userDrawn="1"/>
          </p:nvSpPr>
          <p:spPr bwMode="auto">
            <a:xfrm>
              <a:off x="684" y="3769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742" y="3769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822" y="3752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877" y="3770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927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982" y="3750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100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1"/>
            <p:cNvSpPr>
              <a:spLocks noEditPoints="1"/>
            </p:cNvSpPr>
            <p:nvPr userDrawn="1"/>
          </p:nvSpPr>
          <p:spPr bwMode="auto">
            <a:xfrm>
              <a:off x="1055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2"/>
            <p:cNvSpPr>
              <a:spLocks/>
            </p:cNvSpPr>
            <p:nvPr userDrawn="1"/>
          </p:nvSpPr>
          <p:spPr bwMode="auto">
            <a:xfrm>
              <a:off x="1112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3"/>
            <p:cNvSpPr>
              <a:spLocks noEditPoints="1"/>
            </p:cNvSpPr>
            <p:nvPr userDrawn="1"/>
          </p:nvSpPr>
          <p:spPr bwMode="auto">
            <a:xfrm>
              <a:off x="1170" y="3752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4"/>
            <p:cNvSpPr>
              <a:spLocks noEditPoints="1"/>
            </p:cNvSpPr>
            <p:nvPr userDrawn="1"/>
          </p:nvSpPr>
          <p:spPr bwMode="auto">
            <a:xfrm>
              <a:off x="12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5"/>
            <p:cNvSpPr>
              <a:spLocks/>
            </p:cNvSpPr>
            <p:nvPr userDrawn="1"/>
          </p:nvSpPr>
          <p:spPr bwMode="auto">
            <a:xfrm>
              <a:off x="1264" y="3769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6"/>
            <p:cNvSpPr>
              <a:spLocks noEditPoints="1"/>
            </p:cNvSpPr>
            <p:nvPr userDrawn="1"/>
          </p:nvSpPr>
          <p:spPr bwMode="auto">
            <a:xfrm>
              <a:off x="1303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7"/>
            <p:cNvSpPr>
              <a:spLocks noEditPoints="1"/>
            </p:cNvSpPr>
            <p:nvPr userDrawn="1"/>
          </p:nvSpPr>
          <p:spPr bwMode="auto">
            <a:xfrm>
              <a:off x="1356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8"/>
            <p:cNvSpPr>
              <a:spLocks/>
            </p:cNvSpPr>
            <p:nvPr userDrawn="1"/>
          </p:nvSpPr>
          <p:spPr bwMode="auto">
            <a:xfrm>
              <a:off x="1413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9"/>
            <p:cNvSpPr>
              <a:spLocks/>
            </p:cNvSpPr>
            <p:nvPr userDrawn="1"/>
          </p:nvSpPr>
          <p:spPr bwMode="auto">
            <a:xfrm>
              <a:off x="1440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40"/>
            <p:cNvSpPr>
              <a:spLocks/>
            </p:cNvSpPr>
            <p:nvPr userDrawn="1"/>
          </p:nvSpPr>
          <p:spPr bwMode="auto">
            <a:xfrm>
              <a:off x="1495" y="3750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1"/>
            <p:cNvSpPr>
              <a:spLocks/>
            </p:cNvSpPr>
            <p:nvPr userDrawn="1"/>
          </p:nvSpPr>
          <p:spPr bwMode="auto">
            <a:xfrm>
              <a:off x="1571" y="3751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2"/>
            <p:cNvSpPr>
              <a:spLocks noEditPoints="1"/>
            </p:cNvSpPr>
            <p:nvPr userDrawn="1"/>
          </p:nvSpPr>
          <p:spPr bwMode="auto">
            <a:xfrm>
              <a:off x="1642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3"/>
            <p:cNvSpPr>
              <a:spLocks/>
            </p:cNvSpPr>
            <p:nvPr userDrawn="1"/>
          </p:nvSpPr>
          <p:spPr bwMode="auto">
            <a:xfrm>
              <a:off x="1698" y="3769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4"/>
            <p:cNvSpPr>
              <a:spLocks/>
            </p:cNvSpPr>
            <p:nvPr userDrawn="1"/>
          </p:nvSpPr>
          <p:spPr bwMode="auto">
            <a:xfrm>
              <a:off x="1744" y="3750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5"/>
            <p:cNvSpPr>
              <a:spLocks/>
            </p:cNvSpPr>
            <p:nvPr userDrawn="1"/>
          </p:nvSpPr>
          <p:spPr bwMode="auto">
            <a:xfrm>
              <a:off x="1785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6"/>
            <p:cNvSpPr>
              <a:spLocks noEditPoints="1"/>
            </p:cNvSpPr>
            <p:nvPr userDrawn="1"/>
          </p:nvSpPr>
          <p:spPr bwMode="auto">
            <a:xfrm>
              <a:off x="18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8312" y="800496"/>
            <a:ext cx="2013743" cy="5287567"/>
            <a:chOff x="9408312" y="800496"/>
            <a:chExt cx="2013743" cy="5287567"/>
          </a:xfrm>
          <a:solidFill>
            <a:schemeClr val="bg1">
              <a:lumMod val="95000"/>
            </a:schemeClr>
          </a:solidFill>
        </p:grpSpPr>
        <p:sp>
          <p:nvSpPr>
            <p:cNvPr id="673" name="Oval 672"/>
            <p:cNvSpPr/>
            <p:nvPr/>
          </p:nvSpPr>
          <p:spPr>
            <a:xfrm>
              <a:off x="10003624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598936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0896592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1194248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0301280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0598936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10896592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11194248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10003624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 userDrawn="1"/>
          </p:nvSpPr>
          <p:spPr>
            <a:xfrm>
              <a:off x="10301280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10896592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11194248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10301280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11194248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10003624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10301280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0598936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0896592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11194248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970596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10301280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10598936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896592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119424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003624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0301280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0598936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11194248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10598936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10896592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194248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940831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970596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10003624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10301280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10598936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1089659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1119424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970596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0003624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10896592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1119424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0003624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0301280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0598936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896592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1194248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598936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0896592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970596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301280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0896592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119424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0003624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0598936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0896592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1194248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0831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0598936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89659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1194248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0003624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0598936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1194248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301280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896592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1194248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70596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301280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0598936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119424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9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52475" y="5310188"/>
            <a:ext cx="2193925" cy="793750"/>
            <a:chOff x="474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74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0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87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58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59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2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88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06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58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78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36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16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1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1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76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99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49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06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64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58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297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0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07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34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89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65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36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2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38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79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CEN/53059029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04800" y="6469063"/>
            <a:ext cx="733425" cy="166687"/>
            <a:chOff x="192" y="4075"/>
            <a:chExt cx="462" cy="105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75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351" y="4139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330" y="4075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521" y="4117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588" y="4101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QPLANT</a:t>
            </a:r>
            <a:r>
              <a:rPr lang="en-US" baseline="0"/>
              <a:t> – ACR – TR – Gerkotze Bonthuys</a:t>
            </a:r>
            <a:r>
              <a:rPr lang="en-US"/>
              <a:t>  - 27/11/2024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OQCELLCCS</a:t>
            </a:r>
            <a:r>
              <a:rPr lang="en-US" baseline="0" dirty="0"/>
              <a:t> – QPLANT tender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QM and IMS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564877"/>
          </a:xfrm>
        </p:spPr>
        <p:txBody>
          <a:bodyPr/>
          <a:lstStyle/>
          <a:p>
            <a:pPr lvl="1"/>
            <a:r>
              <a:rPr lang="en-US" dirty="0"/>
              <a:t>IMS (Seek integrated management plant – ISO</a:t>
            </a:r>
            <a:r>
              <a:rPr lang="en-US" baseline="0" dirty="0"/>
              <a:t> 9001 for quality)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9777" y="2616016"/>
            <a:ext cx="6010275" cy="358140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Control Systems</a:t>
            </a:r>
          </a:p>
          <a:p>
            <a:pPr lvl="2"/>
            <a:r>
              <a:rPr lang="en-US" sz="1400" dirty="0"/>
              <a:t>General 27000, 55000, 16000)</a:t>
            </a:r>
          </a:p>
          <a:p>
            <a:pPr lvl="1"/>
            <a:r>
              <a:rPr lang="en-US" sz="1800" dirty="0"/>
              <a:t>Deliverables required (conceptual design, RFO) for</a:t>
            </a:r>
          </a:p>
          <a:p>
            <a:pPr lvl="2"/>
            <a:r>
              <a:rPr lang="en-US" sz="1400" dirty="0"/>
              <a:t>Process (QSYST)</a:t>
            </a:r>
          </a:p>
          <a:p>
            <a:pPr lvl="2"/>
            <a:r>
              <a:rPr lang="en-US" sz="1400" dirty="0"/>
              <a:t>Interfaces (AAC NF, Controls (UBMS, MCS, MIT, MIS))</a:t>
            </a:r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2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ACR technical out: BOOKLET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564877"/>
          </a:xfrm>
        </p:spPr>
        <p:txBody>
          <a:bodyPr/>
          <a:lstStyle/>
          <a:p>
            <a:pPr lvl="1"/>
            <a:r>
              <a:rPr lang="en-US" dirty="0"/>
              <a:t>What we are giving them</a:t>
            </a:r>
          </a:p>
          <a:p>
            <a:pPr lvl="1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9777" y="2616016"/>
            <a:ext cx="6010275" cy="358140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Input (to) provided by SCK CEN</a:t>
            </a:r>
          </a:p>
          <a:p>
            <a:pPr lvl="2"/>
            <a:r>
              <a:rPr lang="en-US" sz="1400" dirty="0"/>
              <a:t>3D model (</a:t>
            </a:r>
            <a:r>
              <a:rPr lang="en-US" sz="1400" dirty="0" err="1"/>
              <a:t>stp</a:t>
            </a:r>
            <a:r>
              <a:rPr lang="en-US" sz="1400" dirty="0"/>
              <a:t> file and general 3D model and MINERVA and BIM360 integration?</a:t>
            </a:r>
          </a:p>
          <a:p>
            <a:pPr lvl="2"/>
            <a:r>
              <a:rPr lang="en-US" sz="1400" dirty="0"/>
              <a:t>Building Drawings</a:t>
            </a:r>
          </a:p>
          <a:p>
            <a:pPr lvl="2"/>
            <a:r>
              <a:rPr lang="en-US" sz="1400" dirty="0"/>
              <a:t>Building Utility provisions</a:t>
            </a:r>
          </a:p>
          <a:p>
            <a:pPr lvl="2"/>
            <a:r>
              <a:rPr lang="en-US" sz="1400" dirty="0"/>
              <a:t>ADDENDUMS (</a:t>
            </a:r>
            <a:r>
              <a:rPr lang="en-US" sz="1400" dirty="0">
                <a:solidFill>
                  <a:srgbClr val="FF0000"/>
                </a:solidFill>
              </a:rPr>
              <a:t>ALX numbers</a:t>
            </a:r>
            <a:r>
              <a:rPr lang="en-US" sz="1400" dirty="0"/>
              <a:t>)</a:t>
            </a:r>
          </a:p>
          <a:p>
            <a:pPr lvl="2"/>
            <a:endParaRPr lang="en-US" sz="1400" dirty="0"/>
          </a:p>
          <a:p>
            <a:pPr lvl="1"/>
            <a:r>
              <a:rPr lang="en-US" sz="1800" dirty="0"/>
              <a:t>Conceptual Design | Design Proposal</a:t>
            </a:r>
          </a:p>
          <a:p>
            <a:pPr lvl="2"/>
            <a:r>
              <a:rPr lang="en-US" sz="1000" dirty="0"/>
              <a:t>Satisfy Requirements (85% of identified function described and sized with interfaces and integration (controls, interlocks, alarms, data, hierarchy)</a:t>
            </a:r>
          </a:p>
          <a:p>
            <a:pPr lvl="1"/>
            <a:r>
              <a:rPr lang="en-US" sz="1400" dirty="0">
                <a:solidFill>
                  <a:schemeClr val="accent2"/>
                </a:solidFill>
              </a:rPr>
              <a:t>Technical Questionnaire</a:t>
            </a:r>
          </a:p>
          <a:p>
            <a:pPr lvl="2"/>
            <a:r>
              <a:rPr lang="en-US" sz="1000" dirty="0">
                <a:solidFill>
                  <a:schemeClr val="accent2"/>
                </a:solidFill>
              </a:rPr>
              <a:t>Any item on D2.1 (conceptual design) that need clarification/attention/quantification</a:t>
            </a:r>
          </a:p>
          <a:p>
            <a:pPr lvl="1"/>
            <a:r>
              <a:rPr lang="en-US" sz="1400" dirty="0">
                <a:solidFill>
                  <a:schemeClr val="accent2"/>
                </a:solidFill>
              </a:rPr>
              <a:t>Additional (options) expected during Product/System/Service</a:t>
            </a:r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6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62484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36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Status</a:t>
            </a:r>
            <a:endParaRPr lang="en-GB" sz="36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690895"/>
            <a:ext cx="6010275" cy="494250"/>
          </a:xfrm>
        </p:spPr>
        <p:txBody>
          <a:bodyPr/>
          <a:lstStyle/>
          <a:p>
            <a:r>
              <a:rPr lang="en-US" dirty="0"/>
              <a:t>QPLANT – ACC</a:t>
            </a:r>
            <a:r>
              <a:rPr lang="en-US" baseline="0" dirty="0"/>
              <a:t> NF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9777" y="2448560"/>
            <a:ext cx="6010275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Cooling,</a:t>
            </a:r>
            <a:r>
              <a:rPr lang="en-US" baseline="0" dirty="0"/>
              <a:t> HVAC, HV06, Electrical</a:t>
            </a:r>
          </a:p>
          <a:p>
            <a:pPr lvl="1"/>
            <a:r>
              <a:rPr lang="en-US" baseline="0" dirty="0"/>
              <a:t>SCK CEN gives Interface list – </a:t>
            </a:r>
            <a:r>
              <a:rPr lang="en-US" baseline="0" dirty="0">
                <a:solidFill>
                  <a:srgbClr val="7030A0"/>
                </a:solidFill>
              </a:rPr>
              <a:t>DESIGN CONSTRAINT</a:t>
            </a:r>
          </a:p>
          <a:p>
            <a:pPr lvl="0"/>
            <a:r>
              <a:rPr lang="en-US" baseline="0" dirty="0"/>
              <a:t>Building, Civil (</a:t>
            </a:r>
            <a:r>
              <a:rPr lang="en-US" b="1" baseline="0" dirty="0"/>
              <a:t>Volume available, Floor loads, vibration attenuation</a:t>
            </a:r>
            <a:r>
              <a:rPr lang="en-US" baseline="0" dirty="0"/>
              <a:t>)</a:t>
            </a:r>
          </a:p>
          <a:p>
            <a:pPr lvl="0"/>
            <a:r>
              <a:rPr lang="en-US" baseline="0" dirty="0"/>
              <a:t>Integration (building and service readiness – MILESTONES)</a:t>
            </a:r>
          </a:p>
          <a:p>
            <a:pPr lvl="1"/>
            <a:r>
              <a:rPr lang="en-US" dirty="0"/>
              <a:t>Site services (CRANE QRB, Road Access)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6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766763" y="800099"/>
            <a:ext cx="6967537" cy="558801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and Interface Requirement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8331517" cy="922958"/>
          </a:xfrm>
        </p:spPr>
        <p:txBody>
          <a:bodyPr>
            <a:normAutofit/>
          </a:bodyPr>
          <a:lstStyle/>
          <a:p>
            <a:r>
              <a:rPr lang="en-US" dirty="0"/>
              <a:t>Requirements update for Granting Phase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Update</a:t>
            </a:r>
          </a:p>
          <a:p>
            <a:r>
              <a:rPr lang="en-US" dirty="0"/>
              <a:t>Control Architecture Update?</a:t>
            </a:r>
          </a:p>
          <a:p>
            <a:r>
              <a:rPr lang="en-US" dirty="0"/>
              <a:t>Deliverables required (conceptual design) for Controls</a:t>
            </a:r>
          </a:p>
          <a:p>
            <a:pPr lvl="1"/>
            <a:r>
              <a:rPr lang="en-US" dirty="0"/>
              <a:t>Interface CCS, MCS</a:t>
            </a:r>
          </a:p>
          <a:p>
            <a:pPr lvl="2"/>
            <a:r>
              <a:rPr lang="en-US" dirty="0"/>
              <a:t>Concentrator on side of MCS</a:t>
            </a:r>
          </a:p>
          <a:p>
            <a:pPr lvl="1"/>
            <a:r>
              <a:rPr lang="en-US" dirty="0"/>
              <a:t>Test Plan, Milestones, Integration Input</a:t>
            </a:r>
          </a:p>
          <a:p>
            <a:pPr lvl="1"/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61D392-D9DE-4910-BBCB-08B5CA39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42ABD-2EF8-9E18-4AEE-B98B9CDF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58" y="2383459"/>
            <a:ext cx="1016459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766763" y="800099"/>
            <a:ext cx="9272587" cy="558801"/>
          </a:xfrm>
        </p:spPr>
        <p:txBody>
          <a:bodyPr>
            <a:normAutofit/>
          </a:bodyPr>
          <a:lstStyle/>
          <a:p>
            <a:r>
              <a:rPr lang="en-US" dirty="0"/>
              <a:t>Changed – 1 Concentrator Description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61D392-D9DE-4910-BBCB-08B5CA39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42ABD-2EF8-9E18-4AEE-B98B9CDF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58" y="2383459"/>
            <a:ext cx="1016459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766763" y="800099"/>
            <a:ext cx="6967537" cy="558801"/>
          </a:xfrm>
        </p:spPr>
        <p:txBody>
          <a:bodyPr>
            <a:normAutofit/>
          </a:bodyPr>
          <a:lstStyle/>
          <a:p>
            <a:r>
              <a:rPr lang="en-US" dirty="0"/>
              <a:t>New = 3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61D392-D9DE-4910-BBCB-08B5CA39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6EBDF-6B6A-C7F5-2B54-8641B8E4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1790471"/>
            <a:ext cx="692564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766763" y="800099"/>
            <a:ext cx="6967537" cy="558801"/>
          </a:xfrm>
        </p:spPr>
        <p:txBody>
          <a:bodyPr>
            <a:normAutofit/>
          </a:bodyPr>
          <a:lstStyle/>
          <a:p>
            <a:r>
              <a:rPr lang="en-US" dirty="0"/>
              <a:t>New = 3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61D392-D9DE-4910-BBCB-08B5CA39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6EBDF-6B6A-C7F5-2B54-8641B8E4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1790471"/>
            <a:ext cx="692564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00" y="985600"/>
            <a:ext cx="10287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SCK</a:t>
            </a:r>
            <a:r>
              <a:rPr lang="en-GB" sz="2000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 dirty="0">
                <a:solidFill>
                  <a:schemeClr val="accent2"/>
                </a:solidFill>
              </a:rPr>
              <a:t>CEN</a:t>
            </a: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GB" sz="1400" dirty="0"/>
              <a:t>PLEASE NOTE!</a:t>
            </a:r>
          </a:p>
          <a:p>
            <a:pPr algn="ctr">
              <a:spcBef>
                <a:spcPct val="0"/>
              </a:spcBef>
            </a:pPr>
            <a:r>
              <a:rPr lang="en-US" sz="1400" dirty="0"/>
              <a:t>This presentation contains data, information and formats for dedicated use only and may not be communicated, copied, reproduced, distributed or cited without the explicit written permission of SCK CEN.</a:t>
            </a:r>
            <a:br>
              <a:rPr lang="en-US" sz="1400" dirty="0"/>
            </a:br>
            <a:r>
              <a:rPr lang="en-US" sz="1400" dirty="0"/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400" dirty="0"/>
          </a:p>
          <a:p>
            <a:pPr algn="ctr">
              <a:spcBef>
                <a:spcPct val="0"/>
              </a:spcBef>
            </a:pPr>
            <a:r>
              <a:rPr lang="en-US" sz="1400" dirty="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400" dirty="0"/>
              <a:t>Belgian Nuclear </a:t>
            </a:r>
            <a:r>
              <a:rPr lang="en-US" sz="1400" dirty="0"/>
              <a:t>Research</a:t>
            </a:r>
            <a:r>
              <a:rPr lang="en-GB" sz="1400" dirty="0"/>
              <a:t> Centre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/>
              <a:t>Foundation of Public Utility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/>
              <a:t>Registered Office: Avenue Herrmann-</a:t>
            </a:r>
            <a:r>
              <a:rPr lang="en-GB" sz="1400" dirty="0" err="1"/>
              <a:t>Debrouxlaan</a:t>
            </a:r>
            <a:r>
              <a:rPr lang="en-GB" sz="1400" dirty="0"/>
              <a:t> 40 – BE-1160 BRUSSELS</a:t>
            </a:r>
          </a:p>
          <a:p>
            <a:pPr algn="ctr">
              <a:spcBef>
                <a:spcPct val="0"/>
              </a:spcBef>
            </a:pPr>
            <a:r>
              <a:rPr lang="en-GB" sz="1400" dirty="0"/>
              <a:t>Operational Office: Boeretang 200 – BE-2400 MOL </a:t>
            </a:r>
          </a:p>
        </p:txBody>
      </p:sp>
    </p:spTree>
    <p:extLst>
      <p:ext uri="{BB962C8B-B14F-4D97-AF65-F5344CB8AC3E}">
        <p14:creationId xmlns:p14="http://schemas.microsoft.com/office/powerpoint/2010/main" val="136911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 eaLnBrk="1" latinLnBrk="0" hangingPunct="1"/>
            <a:r>
              <a:rPr lang="en-US" sz="24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Document Elements (addendum for granting phase</a:t>
            </a:r>
            <a:endParaRPr lang="en-GB" sz="24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564877"/>
          </a:xfrm>
        </p:spPr>
        <p:txBody>
          <a:bodyPr/>
          <a:lstStyle/>
          <a:p>
            <a:r>
              <a:rPr lang="en-US" sz="2000" dirty="0"/>
              <a:t>Items Snapshot 2024-w49 (2024/12/03)</a:t>
            </a:r>
          </a:p>
          <a:p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333767"/>
            <a:ext cx="6010275" cy="35814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RFO Update – Total Document - (Granting Phase – Publication of RFO pre negotiation)</a:t>
            </a:r>
          </a:p>
          <a:p>
            <a:r>
              <a:rPr lang="en-US" sz="2000" dirty="0"/>
              <a:t>PILLARS</a:t>
            </a:r>
          </a:p>
          <a:p>
            <a:pPr lvl="1"/>
            <a:r>
              <a:rPr lang="en-US" sz="2000" baseline="0" dirty="0"/>
              <a:t>Requirements MATRIX (RM_QPLANT)</a:t>
            </a:r>
            <a:endParaRPr lang="en-US" sz="2000" dirty="0"/>
          </a:p>
          <a:p>
            <a:pPr lvl="1"/>
            <a:r>
              <a:rPr lang="en-US" sz="2000" dirty="0"/>
              <a:t>Requirements</a:t>
            </a:r>
          </a:p>
          <a:p>
            <a:pPr lvl="1"/>
            <a:r>
              <a:rPr lang="en-US" sz="2000" dirty="0"/>
              <a:t>IMS (Seek integrated management plant – ISO</a:t>
            </a:r>
            <a:r>
              <a:rPr lang="en-US" sz="2000" baseline="0" dirty="0"/>
              <a:t> 9001 for quality</a:t>
            </a:r>
            <a:endParaRPr lang="en-US" sz="2000" dirty="0"/>
          </a:p>
          <a:p>
            <a:pPr lvl="1"/>
            <a:r>
              <a:rPr lang="en-US" sz="2000" dirty="0"/>
              <a:t>Control Systems</a:t>
            </a:r>
          </a:p>
          <a:p>
            <a:pPr lvl="1"/>
            <a:r>
              <a:rPr lang="en-US" sz="2000" dirty="0"/>
              <a:t>Deliverables required (conceptual design, RFO) for Controls</a:t>
            </a:r>
          </a:p>
          <a:p>
            <a:endParaRPr lang="en-US" sz="2000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36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Status</a:t>
            </a:r>
            <a:endParaRPr lang="en-GB" sz="36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385450"/>
            <a:ext cx="6010275" cy="509962"/>
          </a:xfrm>
        </p:spPr>
        <p:txBody>
          <a:bodyPr/>
          <a:lstStyle/>
          <a:p>
            <a:r>
              <a:rPr lang="en-US" dirty="0"/>
              <a:t>Document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090200"/>
            <a:ext cx="6010275" cy="418343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RFO Update (Granting Phase – Publication of RFO pre negotiation)</a:t>
            </a:r>
          </a:p>
          <a:p>
            <a:r>
              <a:rPr lang="en-US" dirty="0"/>
              <a:t>Collaboration – How we expect to work (should requirements | Move items away from explicit numbered and tracked items to expected working arrangement</a:t>
            </a:r>
          </a:p>
          <a:p>
            <a:pPr lvl="1"/>
            <a:r>
              <a:rPr lang="en-US" dirty="0"/>
              <a:t>Meetings, progress reports, intermediate (working file preview and comment), deliverable review, etc.</a:t>
            </a:r>
          </a:p>
          <a:p>
            <a:r>
              <a:rPr lang="en-US" dirty="0"/>
              <a:t>RFO SCK CEN Deliverable</a:t>
            </a:r>
            <a:r>
              <a:rPr lang="en-US" baseline="0" dirty="0"/>
              <a:t> List</a:t>
            </a:r>
          </a:p>
          <a:p>
            <a:r>
              <a:rPr lang="en-US" baseline="0" dirty="0"/>
              <a:t>Requirements MATRIX (RM_QPLANT)</a:t>
            </a:r>
            <a:endParaRPr lang="en-US" dirty="0"/>
          </a:p>
          <a:p>
            <a:r>
              <a:rPr lang="en-US" dirty="0"/>
              <a:t>Requirements</a:t>
            </a:r>
          </a:p>
          <a:p>
            <a:pPr marL="622300" marR="0" lvl="1" indent="-2667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 of design and execution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(PEP) – Design (performance, constraint, testing, testing methodology, conformance, compliance | </a:t>
            </a:r>
            <a:r>
              <a:rPr lang="en-US" dirty="0">
                <a:solidFill>
                  <a:srgbClr val="7030A0"/>
                </a:solidFill>
              </a:rPr>
              <a:t>Integrated Management System </a:t>
            </a:r>
            <a:endParaRPr lang="en-GB" dirty="0">
              <a:solidFill>
                <a:srgbClr val="7030A0"/>
              </a:solidFill>
              <a:effectLst/>
            </a:endParaRPr>
          </a:p>
          <a:p>
            <a:r>
              <a:rPr lang="en-US" dirty="0"/>
              <a:t>IMS (Seek integrated management plant – ISO</a:t>
            </a:r>
            <a:r>
              <a:rPr lang="en-US" baseline="0" dirty="0"/>
              <a:t> 9001 for quality</a:t>
            </a:r>
            <a:endParaRPr lang="en-US" dirty="0"/>
          </a:p>
          <a:p>
            <a:pPr lvl="1"/>
            <a:r>
              <a:rPr lang="en-US" dirty="0"/>
              <a:t>PM – Phase based according to lifecycle (Concept,</a:t>
            </a:r>
            <a:r>
              <a:rPr lang="en-US" baseline="0" dirty="0"/>
              <a:t> Basic, Detailed, Construction (purchasing, assembly, manufacture), FAT, Transport, Installation, Hook-up, pre-commissioning (total system integration), commissioning, performance testing</a:t>
            </a:r>
          </a:p>
          <a:p>
            <a:pPr marL="0" indent="0">
              <a:buNone/>
            </a:pPr>
            <a:r>
              <a:rPr lang="en-US" b="1" dirty="0"/>
              <a:t>Technical</a:t>
            </a:r>
          </a:p>
          <a:p>
            <a:r>
              <a:rPr lang="en-US" dirty="0"/>
              <a:t>Control Architecture Update, Deliverables required (conceptual design</a:t>
            </a:r>
          </a:p>
          <a:p>
            <a:r>
              <a:rPr lang="en-US" dirty="0"/>
              <a:t>Interface CCS, MCS</a:t>
            </a:r>
          </a:p>
          <a:p>
            <a:pPr lvl="1"/>
            <a:r>
              <a:rPr lang="en-US" dirty="0"/>
              <a:t>Concentrator on side of MCS</a:t>
            </a:r>
          </a:p>
          <a:p>
            <a:r>
              <a:rPr lang="en-US" dirty="0"/>
              <a:t>Test Plan, Milestones, Integration Input </a:t>
            </a:r>
            <a:r>
              <a:rPr lang="en-US" b="1" dirty="0">
                <a:solidFill>
                  <a:srgbClr val="7030A0"/>
                </a:solidFill>
              </a:rPr>
              <a:t>(TBD)</a:t>
            </a:r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9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14353"/>
          <a:stretch/>
        </p:blipFill>
        <p:spPr>
          <a:xfrm flipH="1">
            <a:off x="7000876" y="0"/>
            <a:ext cx="5191124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36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Status</a:t>
            </a:r>
            <a:endParaRPr lang="en-GB" sz="36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385450"/>
            <a:ext cx="6010275" cy="509962"/>
          </a:xfrm>
        </p:spPr>
        <p:txBody>
          <a:bodyPr/>
          <a:lstStyle/>
          <a:p>
            <a:r>
              <a:rPr lang="en-US" dirty="0"/>
              <a:t>Granting Action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090200"/>
            <a:ext cx="6010275" cy="41834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/>
              <a:t>Granting Document (parent of addendum)</a:t>
            </a:r>
          </a:p>
          <a:p>
            <a:pPr marL="0" indent="0">
              <a:buNone/>
            </a:pPr>
            <a:r>
              <a:rPr lang="en-US" sz="1600" b="1" dirty="0"/>
              <a:t>SLA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maintenance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dirty="0"/>
              <a:t>Software integration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maintenance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dirty="0"/>
              <a:t>Subcontractor expected participation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dirty="0"/>
              <a:t>USAGE INTEGRATE COMMSSIONING WITH “LIVE” SYSTEM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dirty="0"/>
              <a:t>2 years service (process and soft)</a:t>
            </a:r>
          </a:p>
          <a:p>
            <a:pPr indent="-266700"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sz="1600" dirty="0"/>
              <a:t>Optional later</a:t>
            </a:r>
          </a:p>
          <a:p>
            <a:pPr marL="0" indent="0">
              <a:buNone/>
            </a:pPr>
            <a:r>
              <a:rPr lang="en-US" sz="1600" b="1" dirty="0"/>
              <a:t>Technical</a:t>
            </a:r>
          </a:p>
          <a:p>
            <a:r>
              <a:rPr lang="en-US" sz="1600" dirty="0"/>
              <a:t>Integration QCELL commissioning</a:t>
            </a:r>
          </a:p>
          <a:p>
            <a:r>
              <a:rPr lang="en-US" sz="1600" dirty="0"/>
              <a:t>Differed performance testing</a:t>
            </a:r>
            <a:endParaRPr lang="en-US" sz="16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7030A0"/>
                </a:solidFill>
              </a:rPr>
              <a:t>Strategy for options and negotiations</a:t>
            </a:r>
          </a:p>
          <a:p>
            <a:r>
              <a:rPr lang="en-US" sz="1600" dirty="0"/>
              <a:t>Technical lifecycle options to be included in Granting RFO</a:t>
            </a:r>
          </a:p>
          <a:p>
            <a:r>
              <a:rPr lang="en-US" sz="1600" dirty="0"/>
              <a:t>Known elements can then be removed as scope reduction</a:t>
            </a:r>
          </a:p>
          <a:p>
            <a:pPr lvl="1"/>
            <a:r>
              <a:rPr lang="en-US" sz="1600" dirty="0"/>
              <a:t>E.g. Gas Purification, Helium Recovery, Warm gas panel, Warm storage (pure, and dirty), helium bottle filling/loading.</a:t>
            </a:r>
          </a:p>
          <a:p>
            <a:pPr lvl="1"/>
            <a:r>
              <a:rPr lang="en-US" sz="1600" dirty="0"/>
              <a:t>Recovery Compressor and Gas Ballast</a:t>
            </a:r>
          </a:p>
          <a:p>
            <a:pPr lvl="1"/>
            <a:r>
              <a:rPr lang="en-US" sz="1600" dirty="0"/>
              <a:t>N+1 Sizing (HP compressors, PVPS how)</a:t>
            </a:r>
          </a:p>
          <a:p>
            <a:pPr marL="0" indent="0">
              <a:buNone/>
            </a:pPr>
            <a:endParaRPr lang="en-US" sz="16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4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6764" y="800100"/>
            <a:ext cx="8141016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</a:rPr>
              <a:t>Strategy for options and negotiations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385450"/>
            <a:ext cx="6010275" cy="509962"/>
          </a:xfrm>
        </p:spPr>
        <p:txBody>
          <a:bodyPr/>
          <a:lstStyle/>
          <a:p>
            <a:r>
              <a:rPr lang="en-US" dirty="0"/>
              <a:t>Lever for QPLANT Design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090200"/>
            <a:ext cx="8141016" cy="4183431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Technical lifecycle options to be included in Granting RFO</a:t>
            </a:r>
          </a:p>
          <a:p>
            <a:pPr lvl="1"/>
            <a:r>
              <a:rPr lang="en-US" sz="1600" b="1" dirty="0"/>
              <a:t>Might not be part of QPLANT tender, but might be part of QPLANT total lifecycle</a:t>
            </a:r>
          </a:p>
          <a:p>
            <a:r>
              <a:rPr lang="en-US" sz="1600" dirty="0"/>
              <a:t>Initial thoughts</a:t>
            </a:r>
          </a:p>
          <a:p>
            <a:pPr lvl="1"/>
            <a:r>
              <a:rPr lang="en-US" sz="1600" dirty="0"/>
              <a:t>Gas Purification, Helium Recovery, Warm gas panel, Warm storage (pure, and dirty), helium bottle filling/loading.</a:t>
            </a:r>
          </a:p>
          <a:p>
            <a:pPr lvl="2"/>
            <a:r>
              <a:rPr lang="en-US" sz="1200" b="1" dirty="0"/>
              <a:t>MAC PS (future) user</a:t>
            </a:r>
          </a:p>
          <a:p>
            <a:pPr lvl="2"/>
            <a:r>
              <a:rPr lang="en-US" sz="1200" b="1" dirty="0"/>
              <a:t>Change in operating philosophy</a:t>
            </a:r>
          </a:p>
          <a:p>
            <a:pPr lvl="3"/>
            <a:r>
              <a:rPr lang="en-US" sz="1000" b="1" dirty="0"/>
              <a:t>W line (LP) to Refrigeration | </a:t>
            </a:r>
            <a:r>
              <a:rPr lang="en-US" sz="1000" b="1" dirty="0">
                <a:solidFill>
                  <a:srgbClr val="7030A0"/>
                </a:solidFill>
              </a:rPr>
              <a:t>As per current</a:t>
            </a:r>
          </a:p>
          <a:p>
            <a:pPr lvl="3"/>
            <a:r>
              <a:rPr lang="en-US" sz="1000" b="1" dirty="0"/>
              <a:t>S line (LP) to Recovery | </a:t>
            </a:r>
            <a:r>
              <a:rPr lang="en-US" sz="1000" b="1" dirty="0">
                <a:solidFill>
                  <a:srgbClr val="00B050"/>
                </a:solidFill>
              </a:rPr>
              <a:t>As per future</a:t>
            </a:r>
          </a:p>
          <a:p>
            <a:pPr lvl="2"/>
            <a:r>
              <a:rPr lang="en-US" sz="1200" b="1" dirty="0">
                <a:highlight>
                  <a:srgbClr val="FFFF00"/>
                </a:highlight>
              </a:rPr>
              <a:t>Restart of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warm CAV </a:t>
            </a:r>
            <a:r>
              <a:rPr lang="en-US" sz="1200" b="1" dirty="0"/>
              <a:t>to join </a:t>
            </a:r>
            <a:r>
              <a:rPr lang="en-US" sz="1200" b="1" dirty="0">
                <a:solidFill>
                  <a:srgbClr val="00B0F0"/>
                </a:solidFill>
              </a:rPr>
              <a:t>operational cold</a:t>
            </a:r>
          </a:p>
          <a:p>
            <a:pPr lvl="2"/>
            <a:r>
              <a:rPr lang="en-US" sz="1200" b="1" dirty="0">
                <a:solidFill>
                  <a:srgbClr val="00B0F0"/>
                </a:solidFill>
              </a:rPr>
              <a:t>need QINFRA adjustment 1 more supply (cold) and possible warm insulation</a:t>
            </a:r>
          </a:p>
          <a:p>
            <a:pPr lvl="3"/>
            <a:r>
              <a:rPr lang="en-US" sz="1000" b="1" dirty="0">
                <a:solidFill>
                  <a:srgbClr val="00B0F0"/>
                </a:solidFill>
              </a:rPr>
              <a:t>50 k€ per line</a:t>
            </a:r>
          </a:p>
          <a:p>
            <a:pPr lvl="3"/>
            <a:r>
              <a:rPr lang="en-US" sz="1000" b="1" dirty="0">
                <a:solidFill>
                  <a:srgbClr val="00B0F0"/>
                </a:solidFill>
              </a:rPr>
              <a:t>Insulated (200 k€)</a:t>
            </a:r>
          </a:p>
          <a:p>
            <a:pPr lvl="3"/>
            <a:r>
              <a:rPr lang="en-US" sz="1000" b="1" dirty="0">
                <a:solidFill>
                  <a:srgbClr val="00B0F0"/>
                </a:solidFill>
              </a:rPr>
              <a:t>Cost additional = 250 k€</a:t>
            </a:r>
          </a:p>
          <a:p>
            <a:pPr lvl="1"/>
            <a:r>
              <a:rPr lang="en-US" sz="1600" dirty="0"/>
              <a:t>Recovery Compressor and Gas Ballast</a:t>
            </a:r>
          </a:p>
          <a:p>
            <a:pPr lvl="2"/>
            <a:r>
              <a:rPr lang="en-US" sz="1200" dirty="0"/>
              <a:t>Integrates with gas purification</a:t>
            </a:r>
          </a:p>
          <a:p>
            <a:pPr lvl="2"/>
            <a:r>
              <a:rPr lang="en-US" sz="1200" b="1" dirty="0"/>
              <a:t>LOOP accident analyses</a:t>
            </a:r>
          </a:p>
          <a:p>
            <a:pPr lvl="2"/>
            <a:r>
              <a:rPr lang="en-US" sz="1200" dirty="0"/>
              <a:t>Needs space reservation in CCB</a:t>
            </a:r>
          </a:p>
          <a:p>
            <a:pPr lvl="1"/>
            <a:r>
              <a:rPr lang="en-US" sz="1600" dirty="0"/>
              <a:t>N+1 Sizing (HP compressors, PVPS)</a:t>
            </a:r>
          </a:p>
          <a:p>
            <a:pPr lvl="2"/>
            <a:r>
              <a:rPr lang="en-US" sz="1200" dirty="0"/>
              <a:t>Possible future MYRRHA requirement – space reservation, integration and cost needed</a:t>
            </a:r>
          </a:p>
          <a:p>
            <a:pPr lvl="1"/>
            <a:r>
              <a:rPr lang="en-US" sz="1600" dirty="0"/>
              <a:t>Split box (QLR and SPLIT box) – Estimate integration activities (learn from them how they would do it)</a:t>
            </a:r>
          </a:p>
          <a:p>
            <a:pPr lvl="2"/>
            <a:r>
              <a:rPr lang="en-US" sz="1200" dirty="0"/>
              <a:t>Input into QDB tender, execution and technical progress – gives (early) indication of impact of TS and routing for MYRRHA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3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6764" y="800100"/>
            <a:ext cx="8141016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</a:rPr>
              <a:t>Strategy for options and negotiations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385450"/>
            <a:ext cx="6010275" cy="509962"/>
          </a:xfrm>
        </p:spPr>
        <p:txBody>
          <a:bodyPr/>
          <a:lstStyle/>
          <a:p>
            <a:r>
              <a:rPr lang="en-US" dirty="0"/>
              <a:t>Lever for QPLANT Design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90563" y="2039122"/>
            <a:ext cx="8141016" cy="4183431"/>
          </a:xfrm>
        </p:spPr>
        <p:txBody>
          <a:bodyPr>
            <a:normAutofit/>
          </a:bodyPr>
          <a:lstStyle/>
          <a:p>
            <a:r>
              <a:rPr lang="en-US" sz="1800" dirty="0"/>
              <a:t>Known elements can then be removed as scope reduction</a:t>
            </a:r>
          </a:p>
          <a:p>
            <a:pPr lvl="1"/>
            <a:r>
              <a:rPr lang="en-US" sz="1800" dirty="0"/>
              <a:t>E.g. Gas Purification, Helium Recovery, Warm gas panel, Warm storage (pure, and dirty), helium bottle filling/loading.</a:t>
            </a:r>
          </a:p>
          <a:p>
            <a:pPr lvl="1"/>
            <a:r>
              <a:rPr lang="en-US" sz="1800" dirty="0"/>
              <a:t>Recovery Compressor and Gas Ballast</a:t>
            </a:r>
          </a:p>
          <a:p>
            <a:pPr lvl="1"/>
            <a:r>
              <a:rPr lang="en-US" sz="1800" dirty="0"/>
              <a:t>N+1 Sizing (HP compressors, PVPS how)</a:t>
            </a:r>
          </a:p>
          <a:p>
            <a:pPr marL="0" indent="0">
              <a:buNone/>
            </a:pPr>
            <a:endParaRPr lang="en-US" sz="16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4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36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Project Requirements</a:t>
            </a:r>
            <a:endParaRPr lang="en-GB" sz="36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Energy Driver – </a:t>
            </a:r>
            <a:r>
              <a:rPr lang="en-US" dirty="0" err="1"/>
              <a:t>Local|External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451101"/>
            <a:ext cx="6010275" cy="3581400"/>
          </a:xfrm>
        </p:spPr>
        <p:txBody>
          <a:bodyPr>
            <a:normAutofit/>
          </a:bodyPr>
          <a:lstStyle/>
          <a:p>
            <a:r>
              <a:rPr lang="en-US" sz="2000" dirty="0"/>
              <a:t>Local</a:t>
            </a:r>
          </a:p>
          <a:p>
            <a:pPr lvl="1"/>
            <a:r>
              <a:rPr lang="en-US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QPLANT</a:t>
            </a:r>
          </a:p>
          <a:p>
            <a:pPr lvl="1"/>
            <a:r>
              <a:rPr lang="en-US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</a:t>
            </a:r>
          </a:p>
          <a:p>
            <a:pPr lvl="1"/>
            <a:r>
              <a:rPr lang="en-US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 NF</a:t>
            </a:r>
            <a:endParaRPr lang="en-US" sz="2000" dirty="0"/>
          </a:p>
          <a:p>
            <a:r>
              <a:rPr lang="en-US" sz="2000" dirty="0"/>
              <a:t>External</a:t>
            </a:r>
          </a:p>
          <a:p>
            <a:pPr lvl="1"/>
            <a:r>
              <a:rPr lang="en-US" sz="2000" dirty="0"/>
              <a:t>LINAC,</a:t>
            </a:r>
            <a:r>
              <a:rPr lang="en-US" sz="2000" baseline="0" dirty="0"/>
              <a:t> MINERVA (Primary User of QSYST for 2K RF CELL operation)</a:t>
            </a:r>
          </a:p>
          <a:p>
            <a:pPr lvl="1"/>
            <a:r>
              <a:rPr lang="en-US" sz="2000" baseline="0" dirty="0"/>
              <a:t>SCK CEN (PUR, IDPBW)</a:t>
            </a:r>
          </a:p>
          <a:p>
            <a:endParaRPr lang="en-US" sz="2000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8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RFO Update – Total Document - (Granting Phase – Publication of RFO pre negotiation)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564877"/>
          </a:xfrm>
        </p:spPr>
        <p:txBody>
          <a:bodyPr/>
          <a:lstStyle/>
          <a:p>
            <a:pPr lvl="1"/>
            <a:r>
              <a:rPr lang="en-US" baseline="0" dirty="0"/>
              <a:t>Requirements MATRIX (RM_QPLANT)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6763" y="2333767"/>
            <a:ext cx="6010275" cy="3581400"/>
          </a:xfrm>
        </p:spPr>
        <p:txBody>
          <a:bodyPr>
            <a:normAutofit/>
          </a:bodyPr>
          <a:lstStyle/>
          <a:p>
            <a:r>
              <a:rPr lang="en-US" sz="1400" dirty="0"/>
              <a:t>CIS review (100 of ~530 Requirements)</a:t>
            </a:r>
          </a:p>
          <a:p>
            <a:pPr lvl="1"/>
            <a:r>
              <a:rPr lang="en-US" sz="1400" dirty="0">
                <a:solidFill>
                  <a:srgbClr val="FFC000"/>
                </a:solidFill>
              </a:rPr>
              <a:t>Answer, review, update </a:t>
            </a:r>
          </a:p>
          <a:p>
            <a:pPr lvl="1"/>
            <a:r>
              <a:rPr lang="en-US" sz="1400" dirty="0">
                <a:solidFill>
                  <a:srgbClr val="FFC000"/>
                </a:solidFill>
              </a:rPr>
              <a:t>Linked to IMS in PEP (GBO to propose ISO 27001, and 16001 and varia 8**** (total 10)</a:t>
            </a:r>
          </a:p>
          <a:p>
            <a:r>
              <a:rPr lang="en-US" sz="1400" dirty="0">
                <a:solidFill>
                  <a:srgbClr val="92D050"/>
                </a:solidFill>
              </a:rPr>
              <a:t>Update of Control Architecture, Miscellaneous</a:t>
            </a:r>
          </a:p>
          <a:p>
            <a:pPr lvl="1"/>
            <a:r>
              <a:rPr lang="en-US" sz="1400" dirty="0">
                <a:solidFill>
                  <a:srgbClr val="92D050"/>
                </a:solidFill>
              </a:rPr>
              <a:t>Requirements, Descriptive Text and References/Addendum</a:t>
            </a:r>
          </a:p>
          <a:p>
            <a:r>
              <a:rPr lang="en-US" sz="1400" dirty="0">
                <a:solidFill>
                  <a:srgbClr val="92D050"/>
                </a:solidFill>
              </a:rPr>
              <a:t>Contractual Form – New </a:t>
            </a:r>
          </a:p>
          <a:p>
            <a:r>
              <a:rPr lang="en-US" sz="1400" dirty="0">
                <a:solidFill>
                  <a:srgbClr val="92D050"/>
                </a:solidFill>
              </a:rPr>
              <a:t>Contractual/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Cross Check (GBO, PDL) – all DSBT 2.2 covered (absorbed, duplicated, independent) – Ongoing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New Requirements System (outstanding INTERFACE? HVAC, Heat Integration)</a:t>
            </a:r>
          </a:p>
          <a:p>
            <a:endParaRPr lang="en-US" sz="2000" dirty="0"/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74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3600" b="1" kern="1200" dirty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Status</a:t>
            </a:r>
            <a:endParaRPr lang="en-GB" sz="3600" dirty="0">
              <a:effectLst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QPLANT - QCS</a:t>
            </a:r>
            <a:endParaRPr lang="en-B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pPr rtl="0" eaLnBrk="1" latinLnBrk="0" hangingPunct="1"/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Systems (</a:t>
            </a:r>
            <a:r>
              <a:rPr lang="en-US" sz="2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MIT, MIS, UBMS – UBMS interlock)</a:t>
            </a:r>
            <a:endParaRPr lang="en-GB" sz="2400" dirty="0">
              <a:effectLst/>
            </a:endParaRPr>
          </a:p>
          <a:p>
            <a:pPr lvl="1"/>
            <a:r>
              <a:rPr lang="en-US" dirty="0"/>
              <a:t>Interface list (number, function, expected</a:t>
            </a:r>
            <a:r>
              <a:rPr lang="en-US" baseline="0" dirty="0"/>
              <a:t> junction/connection)</a:t>
            </a:r>
          </a:p>
          <a:p>
            <a:pPr lvl="2"/>
            <a:r>
              <a:rPr lang="en-US" baseline="0" dirty="0"/>
              <a:t>UBMS, MCS, MIT, MIS</a:t>
            </a:r>
          </a:p>
          <a:p>
            <a:pPr lvl="1"/>
            <a:r>
              <a:rPr lang="en-US" baseline="0" dirty="0"/>
              <a:t>Alarm List and I/O list</a:t>
            </a:r>
          </a:p>
          <a:p>
            <a:pPr lvl="2"/>
            <a:r>
              <a:rPr lang="en-US" dirty="0"/>
              <a:t>Which trigger as early warning – use slow MIT</a:t>
            </a:r>
          </a:p>
          <a:p>
            <a:pPr lvl="2"/>
            <a:r>
              <a:rPr lang="en-US" dirty="0"/>
              <a:t>Interlocks (no flow cooling return),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Interface C, MCS</a:t>
            </a:r>
          </a:p>
          <a:p>
            <a:pPr lvl="2"/>
            <a:r>
              <a:rPr lang="en-US" dirty="0"/>
              <a:t>Concentrator on side of MCS</a:t>
            </a:r>
          </a:p>
          <a:p>
            <a:pPr lvl="0"/>
            <a:r>
              <a:rPr lang="en-US" dirty="0"/>
              <a:t>Test Plan, Milestones, Integration Input</a:t>
            </a:r>
          </a:p>
          <a:p>
            <a:pPr lvl="0"/>
            <a:r>
              <a:rPr lang="en-US" dirty="0"/>
              <a:t>Codes &amp; Standards</a:t>
            </a:r>
          </a:p>
          <a:p>
            <a:pPr lvl="1"/>
            <a:r>
              <a:rPr lang="en-US" dirty="0"/>
              <a:t>List of shared</a:t>
            </a:r>
            <a:r>
              <a:rPr lang="en-US" baseline="0" dirty="0"/>
              <a:t> ITEMS - addendum</a:t>
            </a:r>
            <a:endParaRPr lang="en-US" dirty="0"/>
          </a:p>
          <a:p>
            <a:endParaRPr lang="en-US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5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A851A2CA-2CB1-4D17-AC3D-A3EFD73CB297}" vid="{98B34775-9D53-47AE-9369-52D8DD369AB1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A851A2CA-2CB1-4D17-AC3D-A3EFD73CB297}" vid="{4A56C1CA-B158-45F2-83C6-4ABA2543E8B9}"/>
    </a:ext>
  </a:extLst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- non Alx</Template>
  <TotalTime>1476</TotalTime>
  <Words>1376</Words>
  <Application>Microsoft Office PowerPoint</Application>
  <PresentationFormat>Widescreen</PresentationFormat>
  <Paragraphs>201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Georgia</vt:lpstr>
      <vt:lpstr>Segoe UI</vt:lpstr>
      <vt:lpstr>Segoe UI Semibold</vt:lpstr>
      <vt:lpstr>Wingdings</vt:lpstr>
      <vt:lpstr>Office Theme</vt:lpstr>
      <vt:lpstr>Alexandria Master</vt:lpstr>
      <vt:lpstr>OQCELLCCS – QPLANT tender</vt:lpstr>
      <vt:lpstr>Document Elements (addendum for granting phase</vt:lpstr>
      <vt:lpstr>Status</vt:lpstr>
      <vt:lpstr>Status</vt:lpstr>
      <vt:lpstr>Strategy for options and negotiations</vt:lpstr>
      <vt:lpstr>Strategy for options and negotiations</vt:lpstr>
      <vt:lpstr>Project Requirements</vt:lpstr>
      <vt:lpstr>RFO Update – Total Document - (Granting Phase – Publication of RFO pre negotiation)</vt:lpstr>
      <vt:lpstr>Status</vt:lpstr>
      <vt:lpstr>QM and IMS</vt:lpstr>
      <vt:lpstr>ACR technical out: BOOKLET</vt:lpstr>
      <vt:lpstr>Status</vt:lpstr>
      <vt:lpstr>Control and Interface Requirement</vt:lpstr>
      <vt:lpstr>Changed – 1 Concentrator Description</vt:lpstr>
      <vt:lpstr>New = 3</vt:lpstr>
      <vt:lpstr>New = 3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OQCELLCCS – QPLANT tender</dc:title>
  <dc:creator>Bonthuys Gerkotze</dc:creator>
  <cp:lastModifiedBy>Bonthuys Gerkotze</cp:lastModifiedBy>
  <cp:revision>7</cp:revision>
  <cp:lastPrinted>2020-01-20T09:16:47Z</cp:lastPrinted>
  <dcterms:created xsi:type="dcterms:W3CDTF">2024-11-27T10:45:26Z</dcterms:created>
  <dcterms:modified xsi:type="dcterms:W3CDTF">2024-12-04T08:55:28Z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rdillen Home</vt:lpwstr>
  </property>
  <property fmtid="{D5CDD505-2E9C-101B-9397-08002B2CF9AE}" pid="3" name="ID">
    <vt:lpwstr>53059029</vt:lpwstr>
  </property>
  <property fmtid="{D5CDD505-2E9C-101B-9397-08002B2CF9AE}" pid="4" name="Name">
    <vt:lpwstr>PowerPoint Presentation with sample slides.pptx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https://ecm.sckcen.be/OTCS/llisapi.dll/open/53059029</vt:lpwstr>
  </property>
  <property fmtid="{D5CDD505-2E9C-101B-9397-08002B2CF9AE}" pid="8" name="Common Attributes_Reference Number">
    <vt:lpwstr>SCK CEN/53059029</vt:lpwstr>
  </property>
  <property fmtid="{D5CDD505-2E9C-101B-9397-08002B2CF9AE}" pid="9" name="Common Attributes_Short Reference">
    <vt:lpwstr>SCK CEN/53059029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Presentation</vt:lpwstr>
  </property>
  <property fmtid="{D5CDD505-2E9C-101B-9397-08002B2CF9AE}" pid="12" name="Common Attributes_Author_Author Name">
    <vt:lpwstr>Roel Dillen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Event Attributes_Event_Event Type">
    <vt:lpwstr> </vt:lpwstr>
  </property>
  <property fmtid="{D5CDD505-2E9C-101B-9397-08002B2CF9AE}" pid="17" name="Event Attributes_Event_Event Name">
    <vt:lpwstr> </vt:lpwstr>
  </property>
  <property fmtid="{D5CDD505-2E9C-101B-9397-08002B2CF9AE}" pid="18" name="Event Attributes_Event_Event Start Date">
    <vt:filetime>1899-12-29T23:00:00Z</vt:filetime>
  </property>
  <property fmtid="{D5CDD505-2E9C-101B-9397-08002B2CF9AE}" pid="19" name="Event Attributes_Event_Event End Date">
    <vt:filetime>1899-12-29T23:00:00Z</vt:filetime>
  </property>
  <property fmtid="{D5CDD505-2E9C-101B-9397-08002B2CF9AE}" pid="20" name="Event Attributes_Event_Event Location">
    <vt:lpwstr> </vt:lpwstr>
  </property>
  <property fmtid="{D5CDD505-2E9C-101B-9397-08002B2CF9AE}" pid="21" name="CreateDate">
    <vt:filetime>2012-08-25T09:57:05Z</vt:filetime>
  </property>
</Properties>
</file>